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3" ContentType="audio/mpeg"/>
  <Default Extension="mp4" ContentType="video/mp4"/>
  <Default Extension="jpeg" ContentType="image/jpeg"/>
  <Default Extension="rels" ContentType="application/vnd.openxmlformats-package.relationships+xml"/>
  <Default Extension="mov" ContentType="audio/unknown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4" r:id="rId12"/>
    <p:sldId id="266" r:id="rId13"/>
    <p:sldId id="273" r:id="rId14"/>
    <p:sldId id="274" r:id="rId15"/>
    <p:sldId id="275" r:id="rId16"/>
    <p:sldId id="276" r:id="rId17"/>
    <p:sldId id="277" r:id="rId18"/>
    <p:sldId id="278" r:id="rId19"/>
    <p:sldId id="267" r:id="rId20"/>
    <p:sldId id="268" r:id="rId21"/>
    <p:sldId id="269" r:id="rId22"/>
    <p:sldId id="270" r:id="rId23"/>
    <p:sldId id="271" r:id="rId24"/>
    <p:sldId id="272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74"/>
  </p:normalViewPr>
  <p:slideViewPr>
    <p:cSldViewPr snapToGrid="0" snapToObjects="1">
      <p:cViewPr>
        <p:scale>
          <a:sx n="70" d="100"/>
          <a:sy n="70" d="100"/>
        </p:scale>
        <p:origin x="2488" y="1344"/>
      </p:cViewPr>
      <p:guideLst/>
    </p:cSldViewPr>
  </p:slideViewPr>
  <p:outlineViewPr>
    <p:cViewPr>
      <p:scale>
        <a:sx n="33" d="100"/>
        <a:sy n="33" d="100"/>
      </p:scale>
      <p:origin x="0" y="-13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A3BAE-F531-7748-A1B5-C2DB02A5CD8A}" type="datetimeFigureOut">
              <a:rPr lang="en-US" smtClean="0"/>
              <a:t>1/2/18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178F6-76FF-DB4B-9EF6-959A7B71B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178F6-76FF-DB4B-9EF6-959A7B71BA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61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02788-1F6B-E644-B400-D5226BA71787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3F920-9DBE-6940-BF4C-B7C117AF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02788-1F6B-E644-B400-D5226BA71787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3F920-9DBE-6940-BF4C-B7C117AF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02788-1F6B-E644-B400-D5226BA71787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3F920-9DBE-6940-BF4C-B7C117AF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02788-1F6B-E644-B400-D5226BA71787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3F920-9DBE-6940-BF4C-B7C117AF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02788-1F6B-E644-B400-D5226BA71787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3F920-9DBE-6940-BF4C-B7C117AF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02788-1F6B-E644-B400-D5226BA71787}" type="datetimeFigureOut">
              <a:rPr lang="en-US" smtClean="0"/>
              <a:t>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3F920-9DBE-6940-BF4C-B7C117AF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02788-1F6B-E644-B400-D5226BA71787}" type="datetimeFigureOut">
              <a:rPr lang="en-US" smtClean="0"/>
              <a:t>1/2/18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3F920-9DBE-6940-BF4C-B7C117AF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02788-1F6B-E644-B400-D5226BA71787}" type="datetimeFigureOut">
              <a:rPr lang="en-US" smtClean="0"/>
              <a:t>1/2/18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3F920-9DBE-6940-BF4C-B7C117AF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02788-1F6B-E644-B400-D5226BA71787}" type="datetimeFigureOut">
              <a:rPr lang="en-US" smtClean="0"/>
              <a:t>1/2/18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3F920-9DBE-6940-BF4C-B7C117AF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02788-1F6B-E644-B400-D5226BA71787}" type="datetimeFigureOut">
              <a:rPr lang="en-US" smtClean="0"/>
              <a:t>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3F920-9DBE-6940-BF4C-B7C117AF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02788-1F6B-E644-B400-D5226BA71787}" type="datetimeFigureOut">
              <a:rPr lang="en-US" smtClean="0"/>
              <a:t>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3F920-9DBE-6940-BF4C-B7C117AF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iragino Kaku Gothic ProN W3" charset="-128"/>
              </a:defRPr>
            </a:lvl1pPr>
          </a:lstStyle>
          <a:p>
            <a:fld id="{2B502788-1F6B-E644-B400-D5226BA71787}" type="datetimeFigureOut">
              <a:rPr lang="en-US" smtClean="0"/>
              <a:pPr/>
              <a:t>1/2/18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iragino Kaku Gothic ProN W3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iragino Kaku Gothic ProN W3" charset="-128"/>
              </a:defRPr>
            </a:lvl1pPr>
          </a:lstStyle>
          <a:p>
            <a:fld id="{E033F920-9DBE-6940-BF4C-B7C117AF8D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iragino Kaku Gothic ProN W3" charset="-12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iragino Kaku Gothic ProN W3" charset="-12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iragino Kaku Gothic ProN W3" charset="-12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iragino Kaku Gothic ProN W3" charset="-12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iragino Kaku Gothic ProN W3" charset="-12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iragino Kaku Gothic ProN W3" charset="-12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1" Type="http://schemas.microsoft.com/office/2007/relationships/media" Target="../media/media3.mov"/><Relationship Id="rId2" Type="http://schemas.openxmlformats.org/officeDocument/2006/relationships/audio" Target="../media/media3.mo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1" Type="http://schemas.microsoft.com/office/2007/relationships/media" Target="../media/media4.mp3"/><Relationship Id="rId2" Type="http://schemas.openxmlformats.org/officeDocument/2006/relationships/audio" Target="../media/media4.mp3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Relationship Id="rId1" Type="http://schemas.microsoft.com/office/2007/relationships/media" Target="../media/media5.mp3"/><Relationship Id="rId2" Type="http://schemas.openxmlformats.org/officeDocument/2006/relationships/audio" Target="../media/media5.mp3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1" Type="http://schemas.microsoft.com/office/2007/relationships/media" Target="../media/media6.mp3"/><Relationship Id="rId2" Type="http://schemas.openxmlformats.org/officeDocument/2006/relationships/audio" Target="../media/media6.mp3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yxX6ZGHCP0I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hings in Music That Are the Same but Aren'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69669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 Accents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of the preceding metric types stereotypically place stress on certain beats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8264"/>
            <a:ext cx="12192000" cy="251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5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Division of the Beat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Music is full of note durations that are shorter than a beat.</a:t>
            </a:r>
          </a:p>
          <a:p>
            <a:r>
              <a:rPr lang="en-US" dirty="0" smtClean="0"/>
              <a:t>These are called </a:t>
            </a:r>
            <a:r>
              <a:rPr lang="en-US" b="1" u="sng" dirty="0" smtClean="0"/>
              <a:t>divisions of the beat</a:t>
            </a:r>
          </a:p>
          <a:p>
            <a:r>
              <a:rPr lang="en-US" dirty="0" smtClean="0"/>
              <a:t>A beat can be divided in to two or three equal parts</a:t>
            </a:r>
          </a:p>
          <a:p>
            <a:pPr lvl="1"/>
            <a:r>
              <a:rPr lang="en-US" dirty="0" smtClean="0"/>
              <a:t>Two parts	=	</a:t>
            </a:r>
            <a:r>
              <a:rPr lang="en-US" b="1" u="sng" dirty="0" smtClean="0"/>
              <a:t>simple beat</a:t>
            </a:r>
          </a:p>
          <a:p>
            <a:pPr lvl="1"/>
            <a:r>
              <a:rPr lang="en-US" dirty="0" smtClean="0"/>
              <a:t>Three parts	=	</a:t>
            </a:r>
            <a:r>
              <a:rPr lang="en-US" b="1" u="sng" dirty="0" smtClean="0"/>
              <a:t>compound beat</a:t>
            </a:r>
            <a:endParaRPr lang="en-US" b="1" i="1" u="sng" dirty="0" smtClean="0"/>
          </a:p>
          <a:p>
            <a:pPr lvl="1"/>
            <a:r>
              <a:rPr lang="en-US" i="1" dirty="0" smtClean="0"/>
              <a:t>This is not the same as how the beat divides the meter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3306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combine the beat groupings and division of the beat to classify the meter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5628"/>
            <a:ext cx="12192000" cy="31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time </a:t>
            </a:r>
            <a:r>
              <a:rPr lang="en-US" b="1" u="sng" dirty="0" smtClean="0"/>
              <a:t>signature: </a:t>
            </a:r>
            <a:r>
              <a:rPr lang="en-US" dirty="0" smtClean="0"/>
              <a:t>a </a:t>
            </a:r>
            <a:r>
              <a:rPr lang="en-US" dirty="0"/>
              <a:t>symbol that tells the performer how many beats will occur in each measure, what note value will represent the beat, and whether the beat is simple or </a:t>
            </a:r>
            <a:r>
              <a:rPr lang="en-US" dirty="0" smtClean="0"/>
              <a:t>compound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Meter Time Signatures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943"/>
            <a:ext cx="9841992" cy="511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46" y="2965327"/>
            <a:ext cx="9892030" cy="37054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216" y="407132"/>
            <a:ext cx="10515600" cy="1325563"/>
          </a:xfrm>
        </p:spPr>
        <p:txBody>
          <a:bodyPr/>
          <a:lstStyle/>
          <a:p>
            <a:r>
              <a:rPr lang="en-US" dirty="0" smtClean="0"/>
              <a:t>Compound Meter Time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beat divides into three equal parts, as in a compound beat, the note value represent- </a:t>
            </a:r>
            <a:r>
              <a:rPr lang="en-US" dirty="0" err="1"/>
              <a:t>ing</a:t>
            </a:r>
            <a:r>
              <a:rPr lang="en-US" dirty="0"/>
              <a:t> the beat will be a dotted value, as shown next.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Meter Time Signatures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37" y="2506662"/>
            <a:ext cx="8862725" cy="4351338"/>
          </a:xfrm>
        </p:spPr>
      </p:pic>
      <p:sp>
        <p:nvSpPr>
          <p:cNvPr id="5" name="TextBox 4"/>
          <p:cNvSpPr txBox="1"/>
          <p:nvPr/>
        </p:nvSpPr>
        <p:spPr>
          <a:xfrm>
            <a:off x="256032" y="1690688"/>
            <a:ext cx="10760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there is no way to represent a dotted duration in the bottom part of the time signature, we use the division of</a:t>
            </a:r>
          </a:p>
          <a:p>
            <a:r>
              <a:rPr lang="en-US" dirty="0" smtClean="0"/>
              <a:t>the beat as the lower number, and the top number show the total division in a measure. </a:t>
            </a:r>
          </a:p>
          <a:p>
            <a:r>
              <a:rPr lang="en-US" dirty="0" smtClean="0"/>
              <a:t>This number must be divisible by three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0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68900"/>
            <a:ext cx="10515600" cy="220875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Time Signatures in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Signatures in 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10" y="1825625"/>
            <a:ext cx="99837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5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Duple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" y="2671439"/>
            <a:ext cx="11996928" cy="4186561"/>
          </a:xfrm>
        </p:spPr>
      </p:pic>
      <p:pic>
        <p:nvPicPr>
          <p:cNvPr id="5" name="BeetPnoConc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66338" y="365125"/>
            <a:ext cx="812800" cy="812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472738" y="2158676"/>
            <a:ext cx="1719262" cy="5101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9" y="2689727"/>
            <a:ext cx="10576289" cy="45706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4049" y="1690688"/>
            <a:ext cx="1023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Beethoven, Piano Concerto no. 3 in c minor, op. 37, </a:t>
            </a:r>
            <a:r>
              <a:rPr lang="en-US" dirty="0" err="1"/>
              <a:t>mvt</a:t>
            </a:r>
            <a:r>
              <a:rPr lang="en-US" dirty="0"/>
              <a:t>. 1, mm. 114-122</a:t>
            </a:r>
          </a:p>
        </p:txBody>
      </p:sp>
    </p:spTree>
    <p:extLst>
      <p:ext uri="{BB962C8B-B14F-4D97-AF65-F5344CB8AC3E}">
        <p14:creationId xmlns:p14="http://schemas.microsoft.com/office/powerpoint/2010/main" val="125319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13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075" y="-1865112"/>
            <a:ext cx="13144147" cy="12590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Oval 4"/>
          <p:cNvSpPr/>
          <p:nvPr/>
        </p:nvSpPr>
        <p:spPr>
          <a:xfrm>
            <a:off x="2130055" y="1701209"/>
            <a:ext cx="7931889" cy="31153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905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iragino Kaku Gothic ProN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br>
              <a:rPr lang="en-US" dirty="0" smtClean="0"/>
            </a:br>
            <a:r>
              <a:rPr lang="en-US" dirty="0" smtClean="0"/>
              <a:t>Elements of Rhythm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MUS 112</a:t>
            </a:r>
          </a:p>
          <a:p>
            <a:r>
              <a:rPr lang="en-US" dirty="0" smtClean="0"/>
              <a:t>January 25, 2017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" y="47308"/>
            <a:ext cx="10515600" cy="1325563"/>
          </a:xfrm>
        </p:spPr>
        <p:txBody>
          <a:bodyPr/>
          <a:lstStyle/>
          <a:p>
            <a:r>
              <a:rPr lang="en-US" dirty="0" smtClean="0"/>
              <a:t>Simple Triple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966" y="1112393"/>
            <a:ext cx="10515600" cy="4351338"/>
          </a:xfrm>
        </p:spPr>
        <p:txBody>
          <a:bodyPr/>
          <a:lstStyle/>
          <a:p>
            <a:r>
              <a:rPr lang="pl-PL" dirty="0"/>
              <a:t>Chopin, Mazurka, op. 41 no. 1, mm. 1-8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25" y="1557414"/>
            <a:ext cx="9111488" cy="5172570"/>
          </a:xfrm>
          <a:prstGeom prst="rect">
            <a:avLst/>
          </a:prstGeom>
        </p:spPr>
      </p:pic>
      <p:pic>
        <p:nvPicPr>
          <p:cNvPr id="5" name="ChopinMazurk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5205" y="4730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547"/>
            <a:ext cx="12192000" cy="58558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89888" y="-1839366"/>
            <a:ext cx="10515600" cy="1325563"/>
          </a:xfrm>
        </p:spPr>
        <p:txBody>
          <a:bodyPr/>
          <a:lstStyle/>
          <a:p>
            <a:r>
              <a:rPr lang="en-US" dirty="0" smtClean="0"/>
              <a:t>Simple Quadruple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832" y="107581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J. S. Bach, Orchestral Suite no. 3 in D Major, BWV 1068, Air, mm. 1-2</a:t>
            </a:r>
          </a:p>
        </p:txBody>
      </p:sp>
      <p:pic>
        <p:nvPicPr>
          <p:cNvPr id="5" name="BachOrch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8629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0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34" y="1150303"/>
            <a:ext cx="11405944" cy="5404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2" y="1150303"/>
            <a:ext cx="11047631" cy="5977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99" y="-324803"/>
            <a:ext cx="10515600" cy="1325563"/>
          </a:xfrm>
        </p:spPr>
        <p:txBody>
          <a:bodyPr/>
          <a:lstStyle/>
          <a:p>
            <a:r>
              <a:rPr lang="en-US" dirty="0" smtClean="0"/>
              <a:t>Compound duple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50" y="819150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Beethoven, Bagatelle in E-flat Major, op. 33 no. 1, mm. 82-95</a:t>
            </a:r>
          </a:p>
        </p:txBody>
      </p:sp>
      <p:pic>
        <p:nvPicPr>
          <p:cNvPr id="4" name="BeetBa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25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1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26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2"/>
          <a:stretch/>
        </p:blipFill>
        <p:spPr>
          <a:xfrm>
            <a:off x="1054560" y="1123760"/>
            <a:ext cx="9227217" cy="5917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1803"/>
            <a:ext cx="10515600" cy="1325563"/>
          </a:xfrm>
        </p:spPr>
        <p:txBody>
          <a:bodyPr/>
          <a:lstStyle/>
          <a:p>
            <a:r>
              <a:rPr lang="en-US" dirty="0" smtClean="0"/>
              <a:t>Compound Triple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921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J. S. Bach, Cantata no. 147, "Jesu, Joy of Man's Desiring" (arr. Hess), mm. 1-8</a:t>
            </a:r>
          </a:p>
        </p:txBody>
      </p:sp>
      <p:pic>
        <p:nvPicPr>
          <p:cNvPr id="5" name="Jes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45330" y="545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4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5" b="-763"/>
          <a:stretch/>
        </p:blipFill>
        <p:spPr>
          <a:xfrm>
            <a:off x="0" y="1394586"/>
            <a:ext cx="12192000" cy="56280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0091"/>
            <a:ext cx="10515600" cy="1325563"/>
          </a:xfrm>
        </p:spPr>
        <p:txBody>
          <a:bodyPr/>
          <a:lstStyle/>
          <a:p>
            <a:r>
              <a:rPr lang="en-US" smtClean="0"/>
              <a:t>Compound Quadruple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832" y="874649"/>
            <a:ext cx="10515600" cy="4351338"/>
          </a:xfrm>
        </p:spPr>
        <p:txBody>
          <a:bodyPr/>
          <a:lstStyle/>
          <a:p>
            <a:r>
              <a:rPr lang="en-US" dirty="0" smtClean="0"/>
              <a:t>Chopin, Nocturne in </a:t>
            </a:r>
            <a:r>
              <a:rPr lang="en-US" dirty="0" err="1" smtClean="0"/>
              <a:t>Eb</a:t>
            </a:r>
            <a:r>
              <a:rPr lang="en-US" dirty="0" smtClean="0"/>
              <a:t> major, op. 9, no.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6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Notating Rhythms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important (and helpful to the performer) to notate rhythms in a way that shows (reinforces) the meter.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____lets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Divisions of the beat, that go against the indicated meter</a:t>
            </a:r>
            <a:endParaRPr lang="en-US" dirty="0"/>
          </a:p>
          <a:p>
            <a:pPr lvl="1"/>
            <a:r>
              <a:rPr lang="en-US" dirty="0" smtClean="0"/>
              <a:t>Duplets</a:t>
            </a:r>
            <a:endParaRPr lang="en-US" dirty="0"/>
          </a:p>
          <a:p>
            <a:pPr lvl="1"/>
            <a:r>
              <a:rPr lang="en-US" dirty="0" smtClean="0"/>
              <a:t>Triplets</a:t>
            </a:r>
          </a:p>
          <a:p>
            <a:pPr lvl="1"/>
            <a:r>
              <a:rPr lang="en-US" dirty="0" smtClean="0"/>
              <a:t>Quadruplets</a:t>
            </a:r>
          </a:p>
          <a:p>
            <a:pPr lvl="1"/>
            <a:r>
              <a:rPr lang="en-US" dirty="0" smtClean="0"/>
              <a:t>Quintuplets</a:t>
            </a:r>
          </a:p>
          <a:p>
            <a:pPr lvl="1"/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www.youtube.com/watch?v=yxX6ZGHCP0I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1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Rhythm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94780" cy="4351338"/>
          </a:xfrm>
        </p:spPr>
        <p:txBody>
          <a:bodyPr/>
          <a:lstStyle/>
          <a:p>
            <a:r>
              <a:rPr lang="en-US" dirty="0" smtClean="0"/>
              <a:t>On Monday, we focused on how we describe the pitch aspect of music in notation.</a:t>
            </a:r>
          </a:p>
          <a:p>
            <a:r>
              <a:rPr lang="en-US" dirty="0" smtClean="0"/>
              <a:t>Today, we will look at the time component, or </a:t>
            </a:r>
            <a:r>
              <a:rPr lang="en-US" b="1" u="sng" dirty="0" smtClean="0"/>
              <a:t>Rhythm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972" y="365125"/>
            <a:ext cx="6306953" cy="62581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96176" y="5167902"/>
            <a:ext cx="4726112" cy="12534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Hiragino Kaku Gothic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principal way we show time in music notation is be indicating the duration of a given note. </a:t>
            </a:r>
          </a:p>
          <a:p>
            <a:r>
              <a:rPr lang="en-US" dirty="0" smtClean="0"/>
              <a:t>We show duration through a series of symbols that have been evolving from the beginning of written music to today.</a:t>
            </a:r>
          </a:p>
        </p:txBody>
      </p:sp>
    </p:spTree>
    <p:extLst>
      <p:ext uri="{BB962C8B-B14F-4D97-AF65-F5344CB8AC3E}">
        <p14:creationId xmlns:p14="http://schemas.microsoft.com/office/powerpoint/2010/main" val="170641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Duration Symbols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281556" cy="4843539"/>
          </a:xfrm>
        </p:spPr>
      </p:pic>
    </p:spTree>
    <p:extLst>
      <p:ext uri="{BB962C8B-B14F-4D97-AF65-F5344CB8AC3E}">
        <p14:creationId xmlns:p14="http://schemas.microsoft.com/office/powerpoint/2010/main" val="150797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Dotted Durations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happens when we add a dot after a duration?</a:t>
            </a:r>
          </a:p>
          <a:p>
            <a:pPr lvl="1"/>
            <a:r>
              <a:rPr lang="en-US" dirty="0" smtClean="0"/>
              <a:t>Add ½ of the value of the preceding note or rest to the duration</a:t>
            </a:r>
          </a:p>
          <a:p>
            <a:r>
              <a:rPr lang="en-US" dirty="0" smtClean="0"/>
              <a:t>What happens if we add another dot?</a:t>
            </a:r>
          </a:p>
          <a:p>
            <a:pPr lvl="1"/>
            <a:r>
              <a:rPr lang="en-US" dirty="0" smtClean="0"/>
              <a:t>Add ½ of the value of the preceding dot to the duration</a:t>
            </a:r>
          </a:p>
          <a:p>
            <a:pPr lvl="2"/>
            <a:r>
              <a:rPr lang="en-US" dirty="0"/>
              <a:t>What happens if we add another dot?</a:t>
            </a:r>
          </a:p>
          <a:p>
            <a:pPr lvl="3"/>
            <a:r>
              <a:rPr lang="en-US" dirty="0"/>
              <a:t>Add ½ of the value of the preceding dot to the </a:t>
            </a:r>
            <a:r>
              <a:rPr lang="en-US" dirty="0" smtClean="0"/>
              <a:t>duration</a:t>
            </a:r>
          </a:p>
          <a:p>
            <a:pPr lvl="4"/>
            <a:r>
              <a:rPr lang="en-US" sz="1500" dirty="0"/>
              <a:t>What happens if we add another dot?</a:t>
            </a:r>
          </a:p>
          <a:p>
            <a:pPr lvl="5"/>
            <a:r>
              <a:rPr lang="en-US" sz="1300" dirty="0">
                <a:latin typeface="Hiragino Kaku Gothic ProN W3" charset="-128"/>
              </a:rPr>
              <a:t>Add ½ of the value of the preceding dot to the </a:t>
            </a:r>
            <a:r>
              <a:rPr lang="en-US" sz="1300" dirty="0" smtClean="0">
                <a:latin typeface="Hiragino Kaku Gothic ProN W3" charset="-128"/>
              </a:rPr>
              <a:t>duration</a:t>
            </a:r>
          </a:p>
          <a:p>
            <a:pPr lvl="6"/>
            <a:r>
              <a:rPr lang="en-US" sz="1100" dirty="0">
                <a:latin typeface="Hiragino Kaku Gothic ProN W3" charset="-128"/>
              </a:rPr>
              <a:t>What happens if we add another dot?</a:t>
            </a:r>
          </a:p>
          <a:p>
            <a:pPr lvl="7"/>
            <a:r>
              <a:rPr lang="en-US" sz="1050" dirty="0" smtClean="0">
                <a:latin typeface="Hiragino Kaku Gothic ProN W3" charset="-128"/>
              </a:rPr>
              <a:t>Add </a:t>
            </a:r>
            <a:r>
              <a:rPr lang="en-US" sz="1050" dirty="0">
                <a:latin typeface="Hiragino Kaku Gothic ProN W3" charset="-128"/>
              </a:rPr>
              <a:t>½ of the value of the preceding dot to the </a:t>
            </a:r>
            <a:r>
              <a:rPr lang="en-US" sz="1050" dirty="0" smtClean="0">
                <a:latin typeface="Hiragino Kaku Gothic ProN W3" charset="-128"/>
              </a:rPr>
              <a:t>duration</a:t>
            </a:r>
          </a:p>
          <a:p>
            <a:pPr lvl="8"/>
            <a:r>
              <a:rPr lang="en-US" sz="1000" dirty="0">
                <a:latin typeface="Hiragino Kaku Gothic ProN W3" charset="-128"/>
              </a:rPr>
              <a:t>What happens if we add another dot?</a:t>
            </a:r>
          </a:p>
          <a:p>
            <a:pPr lvl="8"/>
            <a:r>
              <a:rPr lang="en-US" sz="900" dirty="0" smtClean="0">
                <a:latin typeface="Hiragino Kaku Gothic ProN W3" charset="-128"/>
              </a:rPr>
              <a:t>           Add </a:t>
            </a:r>
            <a:r>
              <a:rPr lang="en-US" sz="900" dirty="0">
                <a:latin typeface="Hiragino Kaku Gothic ProN W3" charset="-128"/>
              </a:rPr>
              <a:t>½ of the value of the preceding dot to the duration</a:t>
            </a:r>
          </a:p>
          <a:p>
            <a:pPr lvl="7"/>
            <a:endParaRPr lang="en-US" dirty="0">
              <a:latin typeface="Hiragino Kaku Gothic ProN W3" charset="-128"/>
            </a:endParaRPr>
          </a:p>
          <a:p>
            <a:pPr lvl="7"/>
            <a:endParaRPr lang="en-US" dirty="0">
              <a:latin typeface="Hiragino Kaku Gothic ProN W3" charset="-128"/>
            </a:endParaRPr>
          </a:p>
          <a:p>
            <a:pPr lvl="5"/>
            <a:endParaRPr lang="en-US" dirty="0">
              <a:latin typeface="Hiragino Kaku Gothic ProN W3" charset="-128"/>
            </a:endParaRP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5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&amp; Tempo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almost all of our durations (bricks of time), but they are meaningless without a </a:t>
            </a:r>
            <a:r>
              <a:rPr lang="en-US" b="1" dirty="0" smtClean="0"/>
              <a:t>beat</a:t>
            </a:r>
          </a:p>
          <a:p>
            <a:r>
              <a:rPr lang="en-US" b="1" u="sng" dirty="0" smtClean="0"/>
              <a:t>Beat</a:t>
            </a:r>
            <a:r>
              <a:rPr lang="en-US" b="1" dirty="0" smtClean="0"/>
              <a:t>: </a:t>
            </a:r>
            <a:r>
              <a:rPr lang="en-US" dirty="0" smtClean="0"/>
              <a:t>the basic pulse of a musical passage</a:t>
            </a:r>
          </a:p>
          <a:p>
            <a:r>
              <a:rPr lang="en-US" b="1" u="sng" dirty="0" smtClean="0"/>
              <a:t>Tempo</a:t>
            </a:r>
            <a:r>
              <a:rPr lang="en-US" dirty="0" smtClean="0"/>
              <a:t>: the rate at which the beat occurs</a:t>
            </a:r>
          </a:p>
          <a:p>
            <a:pPr>
              <a:lnSpc>
                <a:spcPct val="150000"/>
              </a:lnSpc>
              <a:spcBef>
                <a:spcPts val="1600"/>
              </a:spcBef>
              <a:spcAft>
                <a:spcPts val="1800"/>
              </a:spcAft>
            </a:pPr>
            <a:r>
              <a:rPr lang="en-US" dirty="0" smtClean="0"/>
              <a:t>We measure and indicate the pulse with the number of beats in a minute (</a:t>
            </a:r>
            <a:r>
              <a:rPr lang="en-US" b="1" dirty="0" smtClean="0"/>
              <a:t>BPM</a:t>
            </a:r>
            <a:r>
              <a:rPr lang="en-US" dirty="0" smtClean="0"/>
              <a:t>). </a:t>
            </a:r>
            <a:r>
              <a:rPr lang="en-US" dirty="0" smtClean="0">
                <a:latin typeface="EngraverTextH" charset="0"/>
                <a:ea typeface="EngraverTextH" charset="0"/>
                <a:cs typeface="EngraverTextH" charset="0"/>
              </a:rPr>
              <a:t>q</a:t>
            </a:r>
            <a:r>
              <a:rPr lang="en-US" dirty="0" smtClean="0"/>
              <a:t>=76 would result in 76 evenly distributed beats in a minute.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Meter</a:t>
            </a:r>
            <a:r>
              <a:rPr lang="en-US" dirty="0" smtClean="0"/>
              <a:t>: consistent patterns into which beats are grouped</a:t>
            </a:r>
          </a:p>
          <a:p>
            <a:pPr lvl="1"/>
            <a:r>
              <a:rPr lang="en-US" dirty="0" smtClean="0"/>
              <a:t>Groups of two, three, and four are the most common.</a:t>
            </a:r>
          </a:p>
          <a:p>
            <a:pPr lvl="1"/>
            <a:r>
              <a:rPr lang="en-US" dirty="0" smtClean="0"/>
              <a:t>Each of these groups is called a </a:t>
            </a:r>
            <a:r>
              <a:rPr lang="en-US" b="1" u="sng" dirty="0" smtClean="0"/>
              <a:t>measure </a:t>
            </a:r>
          </a:p>
          <a:p>
            <a:pPr lvl="1"/>
            <a:r>
              <a:rPr lang="en-US" dirty="0" smtClean="0"/>
              <a:t>Measures are separated by </a:t>
            </a:r>
            <a:r>
              <a:rPr lang="en-US" b="1" u="sng" dirty="0" err="1" smtClean="0"/>
              <a:t>barlines</a:t>
            </a:r>
            <a:endParaRPr lang="en-US" b="1" u="sng" dirty="0" smtClean="0"/>
          </a:p>
          <a:p>
            <a:r>
              <a:rPr lang="en-US" dirty="0" smtClean="0"/>
              <a:t>There are two factors the make up the </a:t>
            </a:r>
            <a:r>
              <a:rPr lang="en-US" i="1" dirty="0" smtClean="0"/>
              <a:t>feel,</a:t>
            </a:r>
            <a:r>
              <a:rPr lang="en-US" dirty="0" smtClean="0"/>
              <a:t> or character, of the meter.</a:t>
            </a:r>
          </a:p>
          <a:p>
            <a:pPr lvl="1"/>
            <a:r>
              <a:rPr lang="en-US" dirty="0" smtClean="0"/>
              <a:t>The grouping of the beat</a:t>
            </a:r>
          </a:p>
          <a:p>
            <a:pPr lvl="2"/>
            <a:r>
              <a:rPr lang="en-US" dirty="0" smtClean="0"/>
              <a:t>Metric Accent</a:t>
            </a:r>
          </a:p>
          <a:p>
            <a:pPr lvl="1"/>
            <a:r>
              <a:rPr lang="en-US" dirty="0" smtClean="0"/>
              <a:t>How the beat is subdivided</a:t>
            </a:r>
          </a:p>
          <a:p>
            <a:pPr lvl="2"/>
            <a:r>
              <a:rPr lang="en-US" dirty="0" smtClean="0"/>
              <a:t>Division of the beat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4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 Accents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refer to the number of beats in the make up a meter group in the following way:</a:t>
            </a:r>
          </a:p>
          <a:p>
            <a:pPr lvl="1"/>
            <a:r>
              <a:rPr lang="en-US" b="1" u="sng" dirty="0"/>
              <a:t>Duple Meter</a:t>
            </a:r>
            <a:r>
              <a:rPr lang="en-US" dirty="0"/>
              <a:t>: two-beat measure</a:t>
            </a:r>
            <a:endParaRPr lang="en-US" b="1" u="sng" dirty="0"/>
          </a:p>
          <a:p>
            <a:pPr lvl="1"/>
            <a:r>
              <a:rPr lang="en-US" b="1" u="sng" dirty="0"/>
              <a:t>Triple Meter</a:t>
            </a:r>
            <a:r>
              <a:rPr lang="en-US" dirty="0"/>
              <a:t>: three-beat measure</a:t>
            </a:r>
            <a:endParaRPr lang="en-US" b="1" u="sng" dirty="0"/>
          </a:p>
          <a:p>
            <a:pPr lvl="1"/>
            <a:r>
              <a:rPr lang="en-US" b="1" u="sng" dirty="0"/>
              <a:t>Quadruple Meter</a:t>
            </a:r>
            <a:r>
              <a:rPr lang="en-US" dirty="0"/>
              <a:t>: four-beat measure</a:t>
            </a:r>
            <a:endParaRPr lang="en-US" b="1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767</Words>
  <Application>Microsoft Macintosh PowerPoint</Application>
  <PresentationFormat>Widescreen</PresentationFormat>
  <Paragraphs>91</Paragraphs>
  <Slides>26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EngraverTextH</vt:lpstr>
      <vt:lpstr>Hiragino Kaku Gothic ProN W3</vt:lpstr>
      <vt:lpstr>Mangal</vt:lpstr>
      <vt:lpstr>Arial</vt:lpstr>
      <vt:lpstr>Office Theme</vt:lpstr>
      <vt:lpstr>PowerPoint Presentation</vt:lpstr>
      <vt:lpstr>Chapter 2 Elements of Rhythm</vt:lpstr>
      <vt:lpstr>Rhythm</vt:lpstr>
      <vt:lpstr>Duration</vt:lpstr>
      <vt:lpstr>Duration Symbols</vt:lpstr>
      <vt:lpstr>Dotted Durations</vt:lpstr>
      <vt:lpstr>Beat &amp; Tempo</vt:lpstr>
      <vt:lpstr>Meter</vt:lpstr>
      <vt:lpstr>Metric Accents</vt:lpstr>
      <vt:lpstr>Metric Accents</vt:lpstr>
      <vt:lpstr>Division of the Beat</vt:lpstr>
      <vt:lpstr>Meter</vt:lpstr>
      <vt:lpstr>Time Signatures</vt:lpstr>
      <vt:lpstr>Simple Meter Time Signatures</vt:lpstr>
      <vt:lpstr>Compound Meter Time Signatures</vt:lpstr>
      <vt:lpstr>Compound Meter Time Signatures</vt:lpstr>
      <vt:lpstr>Time Signatures in Summary</vt:lpstr>
      <vt:lpstr>Time Signatures in Summary</vt:lpstr>
      <vt:lpstr>Simple Duple</vt:lpstr>
      <vt:lpstr>Simple Triple</vt:lpstr>
      <vt:lpstr>Simple Quadruple</vt:lpstr>
      <vt:lpstr>Compound duple</vt:lpstr>
      <vt:lpstr>Compound Triple</vt:lpstr>
      <vt:lpstr>Compound Quadruple</vt:lpstr>
      <vt:lpstr>Notating Rhythms </vt:lpstr>
      <vt:lpstr>____lets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Elements of Rhythm</dc:title>
  <dc:creator>Sam Wells</dc:creator>
  <cp:lastModifiedBy>Wells, Sam</cp:lastModifiedBy>
  <cp:revision>21</cp:revision>
  <cp:lastPrinted>2017-01-25T15:38:19Z</cp:lastPrinted>
  <dcterms:created xsi:type="dcterms:W3CDTF">2017-01-23T14:33:11Z</dcterms:created>
  <dcterms:modified xsi:type="dcterms:W3CDTF">2018-01-02T20:52:06Z</dcterms:modified>
</cp:coreProperties>
</file>